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10/29/2024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7964557" y="7134968"/>
            <a:ext cx="6746533" cy="241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latin typeface="Helvetica" pitchFamily="2" charset="0"/>
                <a:ea typeface="Times New Roman" panose="02020603050405020304" pitchFamily="18" charset="0"/>
                <a:cs typeface="HelveticaNeueLT-Roman"/>
              </a:rPr>
              <a:t>A Very Well Presented Extended Detached Chalet Style Residence</a:t>
            </a:r>
          </a:p>
          <a:p>
            <a:pPr algn="ctr">
              <a:lnSpc>
                <a:spcPct val="127000"/>
              </a:lnSpc>
            </a:pPr>
            <a:r>
              <a:rPr lang="en-GB" sz="1400" b="1" dirty="0">
                <a:solidFill>
                  <a:srgbClr val="0057A8"/>
                </a:solidFill>
                <a:latin typeface="Helvetica" pitchFamily="2" charset="0"/>
                <a:ea typeface="Times New Roman" panose="02020603050405020304" pitchFamily="18" charset="0"/>
                <a:cs typeface="HelveticaNeueLT-Roman"/>
              </a:rPr>
              <a:t>Located In A Highly Popular And Convenient Area Close To Local </a:t>
            </a:r>
          </a:p>
          <a:p>
            <a:pPr algn="ctr">
              <a:lnSpc>
                <a:spcPct val="127000"/>
              </a:lnSpc>
            </a:pPr>
            <a:r>
              <a:rPr lang="en-GB" sz="1400" b="1" dirty="0">
                <a:solidFill>
                  <a:srgbClr val="0057A8"/>
                </a:solidFill>
                <a:latin typeface="Helvetica" pitchFamily="2" charset="0"/>
                <a:ea typeface="Times New Roman" panose="02020603050405020304" pitchFamily="18" charset="0"/>
                <a:cs typeface="HelveticaNeueLT-Roman"/>
              </a:rPr>
              <a:t>Shops And Schools </a:t>
            </a:r>
            <a:endParaRPr lang="en-GB" sz="600" b="1" dirty="0">
              <a:solidFill>
                <a:srgbClr val="0057A8"/>
              </a:solidFill>
              <a:latin typeface="Helvetica" pitchFamily="2" charset="0"/>
              <a:ea typeface="Times New Roman" panose="02020603050405020304" pitchFamily="18" charset="0"/>
              <a:cs typeface="HelveticaNeueLT-Roman"/>
            </a:endParaRP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Excellent Extended Open Plan Kitchen/Dining/Living Room</a:t>
            </a:r>
            <a:r>
              <a:rPr lang="en-GB" sz="1200" dirty="0">
                <a:solidFill>
                  <a:srgbClr val="000000"/>
                </a:solidFill>
                <a:latin typeface="Helvetica" pitchFamily="2" charset="0"/>
                <a:ea typeface="Times New Roman" panose="02020603050405020304" pitchFamily="18" charset="0"/>
                <a:cs typeface="HelveticaNeueLT-Roman"/>
              </a:rPr>
              <a:t> </a:t>
            </a:r>
            <a:r>
              <a:rPr lang="en-GB" sz="1200" dirty="0">
                <a:solidFill>
                  <a:srgbClr val="000000"/>
                </a:solidFill>
                <a:effectLst/>
                <a:latin typeface="Helvetica" pitchFamily="2" charset="0"/>
                <a:ea typeface="Times New Roman" panose="02020603050405020304" pitchFamily="18" charset="0"/>
                <a:cs typeface="HelveticaNeueLT-Roman"/>
              </a:rPr>
              <a:t>• Utility Room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Ground Floor Bedroom One • Study/Walk-In Dressing Room •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Ground Floor Stylish Shower Room/WC • Two First Floor Bedrooms • First Floor Bathroom/WC • Gas Central Heating Via Modern Boiler • Double Glazed Windows</a:t>
            </a:r>
            <a:r>
              <a:rPr lang="en-GB" sz="1050" dirty="0">
                <a:solidFill>
                  <a:srgbClr val="000000"/>
                </a:solidFill>
                <a:effectLst/>
                <a:latin typeface="Helvetica" pitchFamily="2" charset="0"/>
                <a:ea typeface="Times New Roman" panose="02020603050405020304" pitchFamily="18" charset="0"/>
                <a:cs typeface="HelveticaNeueLT-Roman"/>
              </a:rPr>
              <a:t> •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Attractive Landscaped Front &amp; Rear Gardens • Long Driveway And Garage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£359,500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r>
              <a:rPr lang="en-GB" sz="2000" b="0" i="0" dirty="0">
                <a:solidFill>
                  <a:schemeClr val="bg1"/>
                </a:solidFill>
                <a:effectLst/>
                <a:latin typeface="Inter"/>
              </a:rPr>
              <a:t>30, </a:t>
            </a:r>
            <a:r>
              <a:rPr lang="en-GB" sz="2000" b="0" i="0" dirty="0" err="1">
                <a:solidFill>
                  <a:schemeClr val="bg1"/>
                </a:solidFill>
                <a:effectLst/>
                <a:latin typeface="Inter"/>
              </a:rPr>
              <a:t>Greenpark</a:t>
            </a:r>
            <a:r>
              <a:rPr lang="en-GB" sz="2000" b="0" i="0" dirty="0">
                <a:solidFill>
                  <a:schemeClr val="bg1"/>
                </a:solidFill>
                <a:effectLst/>
                <a:latin typeface="Inter"/>
              </a:rPr>
              <a:t> Road, Exmouth, EX8 4JN</a:t>
            </a: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0" name="Picture 39">
            <a:extLst>
              <a:ext uri="{FF2B5EF4-FFF2-40B4-BE49-F238E27FC236}">
                <a16:creationId xmlns:a16="http://schemas.microsoft.com/office/drawing/2014/main" id="{B1F3BDB5-8DD0-287E-2232-90AFDF9D1AD1}"/>
              </a:ext>
            </a:extLst>
          </p:cNvPr>
          <p:cNvPicPr>
            <a:picLocks noChangeAspect="1"/>
          </p:cNvPicPr>
          <p:nvPr/>
        </p:nvPicPr>
        <p:blipFill>
          <a:blip r:embed="rId3"/>
          <a:srcRect/>
          <a:stretch/>
        </p:blipFill>
        <p:spPr>
          <a:xfrm>
            <a:off x="-6670622" y="4794767"/>
            <a:ext cx="902191" cy="544217"/>
          </a:xfrm>
          <a:prstGeom prst="rect">
            <a:avLst/>
          </a:prstGeom>
          <a:ln>
            <a:solidFill>
              <a:schemeClr val="tx1"/>
            </a:solidFill>
          </a:ln>
        </p:spPr>
      </p:pic>
      <p:pic>
        <p:nvPicPr>
          <p:cNvPr id="41" name="Picture 40">
            <a:extLst>
              <a:ext uri="{FF2B5EF4-FFF2-40B4-BE49-F238E27FC236}">
                <a16:creationId xmlns:a16="http://schemas.microsoft.com/office/drawing/2014/main" id="{8F5DD466-52C1-072F-69BD-B227BCA5AE64}"/>
              </a:ext>
            </a:extLst>
          </p:cNvPr>
          <p:cNvPicPr>
            <a:picLocks noChangeAspect="1"/>
          </p:cNvPicPr>
          <p:nvPr/>
        </p:nvPicPr>
        <p:blipFill>
          <a:blip r:embed="rId3"/>
          <a:srcRect/>
          <a:stretch/>
        </p:blipFill>
        <p:spPr>
          <a:xfrm>
            <a:off x="914240" y="5627699"/>
            <a:ext cx="932121" cy="539358"/>
          </a:xfrm>
          <a:prstGeom prst="rect">
            <a:avLst/>
          </a:prstGeom>
          <a:ln>
            <a:solidFill>
              <a:schemeClr val="tx1"/>
            </a:solidFill>
          </a:ln>
        </p:spPr>
      </p:pic>
      <p:pic>
        <p:nvPicPr>
          <p:cNvPr id="42" name="Picture 41">
            <a:extLst>
              <a:ext uri="{FF2B5EF4-FFF2-40B4-BE49-F238E27FC236}">
                <a16:creationId xmlns:a16="http://schemas.microsoft.com/office/drawing/2014/main" id="{453BCDA0-7B32-5BE6-CCCC-98087AC2B99B}"/>
              </a:ext>
            </a:extLst>
          </p:cNvPr>
          <p:cNvPicPr>
            <a:picLocks noChangeAspect="1"/>
          </p:cNvPicPr>
          <p:nvPr/>
        </p:nvPicPr>
        <p:blipFill>
          <a:blip r:embed="rId3"/>
          <a:srcRect/>
          <a:stretch/>
        </p:blipFill>
        <p:spPr>
          <a:xfrm>
            <a:off x="-6167523" y="629215"/>
            <a:ext cx="932121" cy="549761"/>
          </a:xfrm>
          <a:prstGeom prst="rect">
            <a:avLst/>
          </a:prstGeom>
          <a:ln>
            <a:solidFill>
              <a:schemeClr val="tx1"/>
            </a:solidFill>
          </a:ln>
        </p:spPr>
      </p:pic>
      <p:pic>
        <p:nvPicPr>
          <p:cNvPr id="43" name="Picture 42">
            <a:extLst>
              <a:ext uri="{FF2B5EF4-FFF2-40B4-BE49-F238E27FC236}">
                <a16:creationId xmlns:a16="http://schemas.microsoft.com/office/drawing/2014/main" id="{4AAC4170-9752-CC70-6A4E-C0D3F0BA679B}"/>
              </a:ext>
            </a:extLst>
          </p:cNvPr>
          <p:cNvPicPr>
            <a:picLocks noChangeAspect="1"/>
          </p:cNvPicPr>
          <p:nvPr/>
        </p:nvPicPr>
        <p:blipFill>
          <a:blip r:embed="rId3"/>
          <a:srcRect/>
          <a:stretch/>
        </p:blipFill>
        <p:spPr>
          <a:xfrm>
            <a:off x="1496549" y="1384906"/>
            <a:ext cx="913575" cy="555982"/>
          </a:xfrm>
          <a:prstGeom prst="rect">
            <a:avLst/>
          </a:prstGeom>
          <a:ln>
            <a:solidFill>
              <a:schemeClr val="tx1"/>
            </a:solidFill>
          </a:ln>
        </p:spPr>
      </p:pic>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45" name="Picture 44">
            <a:extLst>
              <a:ext uri="{FF2B5EF4-FFF2-40B4-BE49-F238E27FC236}">
                <a16:creationId xmlns:a16="http://schemas.microsoft.com/office/drawing/2014/main" id="{075C2C71-AD94-486A-EC33-726C6B2C71E7}"/>
              </a:ext>
            </a:extLst>
          </p:cNvPr>
          <p:cNvPicPr>
            <a:picLocks noChangeAspect="1"/>
          </p:cNvPicPr>
          <p:nvPr/>
        </p:nvPicPr>
        <p:blipFill>
          <a:blip r:embed="rId3"/>
          <a:srcRect/>
          <a:stretch/>
        </p:blipFill>
        <p:spPr>
          <a:xfrm>
            <a:off x="544609" y="-4144041"/>
            <a:ext cx="910892" cy="585280"/>
          </a:xfrm>
          <a:prstGeom prst="rect">
            <a:avLst/>
          </a:prstGeom>
          <a:ln>
            <a:solidFill>
              <a:schemeClr val="tx1"/>
            </a:solidFill>
          </a:ln>
        </p:spPr>
      </p:pic>
      <p:pic>
        <p:nvPicPr>
          <p:cNvPr id="47" name="Picture 46" descr="Text, letter&#10;&#10;Description automatically generated">
            <a:extLst>
              <a:ext uri="{FF2B5EF4-FFF2-40B4-BE49-F238E27FC236}">
                <a16:creationId xmlns:a16="http://schemas.microsoft.com/office/drawing/2014/main" id="{2CF3BE42-51AF-C93B-8441-806C00829444}"/>
              </a:ext>
            </a:extLst>
          </p:cNvPr>
          <p:cNvPicPr>
            <a:picLocks noChangeAspect="1"/>
          </p:cNvPicPr>
          <p:nvPr/>
        </p:nvPicPr>
        <p:blipFill>
          <a:blip r:embed="rId4"/>
          <a:stretch>
            <a:fillRect/>
          </a:stretch>
        </p:blipFill>
        <p:spPr>
          <a:xfrm>
            <a:off x="2539490" y="7804348"/>
            <a:ext cx="2461253" cy="1741314"/>
          </a:xfrm>
          <a:prstGeom prst="rect">
            <a:avLst/>
          </a:prstGeom>
          <a:ln w="9525">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5">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B2A4CA6D-BA33-FAB7-72AC-37F89BC47311}"/>
              </a:ext>
            </a:extLst>
          </p:cNvPr>
          <p:cNvPicPr>
            <a:picLocks noChangeAspect="1" noChangeArrowheads="1"/>
          </p:cNvPicPr>
          <p:nvPr/>
        </p:nvPicPr>
        <p:blipFill>
          <a:blip r:embed="rId6"/>
          <a:srcRect/>
          <a:stretch/>
        </p:blipFill>
        <p:spPr bwMode="auto">
          <a:xfrm>
            <a:off x="8151652" y="2640220"/>
            <a:ext cx="6327516" cy="4442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010449-41DB-3553-E311-1FFB603BD4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67" y="586740"/>
            <a:ext cx="3216184" cy="224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EC10A4E-02BC-4F13-7201-98140C2E78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7354" y="586741"/>
            <a:ext cx="3160120" cy="2220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2C0CE10-DAF7-3C3A-B8B9-E8815FC978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579" y="3021287"/>
            <a:ext cx="3233769" cy="2086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ED5BEED-4769-8276-E9A4-F87EEAC0D1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3325" y="3000248"/>
            <a:ext cx="3169429" cy="21097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0D0BEA0-9761-5695-63FC-D9A5A0353A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182" y="5315482"/>
            <a:ext cx="3129934" cy="20651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D2F03BE-835F-74D2-D484-D069BC7BD938}"/>
              </a:ext>
            </a:extLst>
          </p:cNvPr>
          <p:cNvPicPr>
            <a:picLocks noChangeAspect="1" noChangeArrowheads="1"/>
          </p:cNvPicPr>
          <p:nvPr/>
        </p:nvPicPr>
        <p:blipFill>
          <a:blip r:embed="rId12"/>
          <a:srcRect/>
          <a:stretch/>
        </p:blipFill>
        <p:spPr bwMode="auto">
          <a:xfrm>
            <a:off x="3903326" y="5332759"/>
            <a:ext cx="3169428" cy="2046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meline">
            <a:extLst>
              <a:ext uri="{FF2B5EF4-FFF2-40B4-BE49-F238E27FC236}">
                <a16:creationId xmlns:a16="http://schemas.microsoft.com/office/drawing/2014/main" id="{ED59B1F4-9F48-0BAF-A649-8179B01547F3}"/>
              </a:ext>
            </a:extLst>
          </p:cNvPr>
          <p:cNvPicPr>
            <a:picLocks noChangeAspect="1"/>
          </p:cNvPicPr>
          <p:nvPr/>
        </p:nvPicPr>
        <p:blipFill>
          <a:blip r:embed="rId13"/>
          <a:stretch>
            <a:fillRect/>
          </a:stretch>
        </p:blipFill>
        <p:spPr>
          <a:xfrm>
            <a:off x="2541118" y="7750390"/>
            <a:ext cx="2461253" cy="184885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956572"/>
          </a:xfrm>
          <a:prstGeom prst="rect">
            <a:avLst/>
          </a:prstGeom>
          <a:noFill/>
        </p:spPr>
        <p:txBody>
          <a:bodyPr wrap="square" rtlCol="0">
            <a:spAutoFit/>
          </a:bodyPr>
          <a:lstStyle/>
          <a:p>
            <a:pPr algn="ctr"/>
            <a:r>
              <a:rPr lang="en-GB" sz="1400" b="1" i="0" dirty="0">
                <a:effectLst/>
                <a:latin typeface="Helvetica" panose="020B0604020202020204" pitchFamily="34" charset="0"/>
                <a:cs typeface="Helvetica" panose="020B0604020202020204" pitchFamily="34" charset="0"/>
              </a:rPr>
              <a:t>30, </a:t>
            </a:r>
            <a:r>
              <a:rPr lang="en-GB" sz="1400" b="1" i="0" dirty="0" err="1">
                <a:effectLst/>
                <a:latin typeface="Helvetica" panose="020B0604020202020204" pitchFamily="34" charset="0"/>
                <a:cs typeface="Helvetica" panose="020B0604020202020204" pitchFamily="34" charset="0"/>
              </a:rPr>
              <a:t>Greenpark</a:t>
            </a:r>
            <a:r>
              <a:rPr lang="en-GB" sz="1400" b="1" i="0" dirty="0">
                <a:effectLst/>
                <a:latin typeface="Helvetica" panose="020B0604020202020204" pitchFamily="34" charset="0"/>
                <a:cs typeface="Helvetica" panose="020B0604020202020204" pitchFamily="34" charset="0"/>
              </a:rPr>
              <a:t> Road, Exmouth, Devon, EX8 4JN</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THE ACCOMMODATION COMPRISES:</a:t>
            </a:r>
            <a:endParaRPr lang="en-GB" sz="1100" b="0" i="0" dirty="0">
              <a:effectLst/>
              <a:latin typeface="Helvetica" panose="020B0604020202020204" pitchFamily="34" charset="0"/>
              <a:cs typeface="Helvetica" panose="020B0604020202020204" pitchFamily="34" charset="0"/>
            </a:endParaRPr>
          </a:p>
          <a:p>
            <a:pPr algn="l"/>
            <a:endParaRPr lang="en-GB" sz="1100" dirty="0">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Newly installed composite front door with patterned glass panel window inset and picture window side screen to one side giving access to the: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RECEPTION HALL:</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With stairs rising to the first-floor landing with useful understairs recess and storage cupboard beneath; radiator housed in feature radiator cover; recess ceiling spotlighting; telephone point.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OPEN PLAN KITCHEN/DINING/LIVING ROOM:</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most spacious extended room with wood effect flooring throughout comprising of: LOUNGE/DINING ROOM: 8.23m x 3.35m (27'0" x 11'0") Three sets of double glazed windows overlooking the front and side aspects with window shutters; television point; wall mounted electric living flame effect fire; two radiators; coved ceiling; recess ceiling spotlighting; opening though to the KITCHEN: 3.12m x 2.72m (10'3" x 8'11") Fitted with a range of wood effect work top surfaces with tiled surrounds; inset one and a half bowl single drainer sink unit with hose style mixer tap; range of base cupboards, drawer units, integrated dishwasher beneath work tops; matching wall mounted cupboards; inset four ring gas hob with built-in oven below and stainless steel chimney style extractor hood over with light; space for upright fridge/freezer; recess ceiling spotlighting; uPVC double glazed window to rear aspect; door to: </a:t>
            </a:r>
          </a:p>
          <a:p>
            <a:pPr algn="l"/>
            <a:endParaRPr lang="en-GB"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UTILITY ROOM: </a:t>
            </a:r>
            <a:r>
              <a:rPr lang="en-GB" sz="1100" b="1" i="0" dirty="0">
                <a:solidFill>
                  <a:srgbClr val="999999"/>
                </a:solidFill>
                <a:effectLst/>
                <a:latin typeface="Helvetica" panose="020B0604020202020204" pitchFamily="34" charset="0"/>
                <a:cs typeface="Helvetica" panose="020B0604020202020204" pitchFamily="34" charset="0"/>
              </a:rPr>
              <a:t>3m x 1.12m (9'10" x 3'8")</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very useful area with fitted work effect work top surfaces with space and plumbing for washing machine beneath; wall mounted modern Worcester gas boiler serving domestic hot water and central heating (still under guarantee); recess ceiling spotlighting; radiator; uPVC double glazed window with patterned glass; uPVC double glazed door with patterned glass giving access to outside. </a:t>
            </a:r>
          </a:p>
          <a:p>
            <a:pPr algn="l"/>
            <a:endParaRPr lang="en-GB" sz="1100" b="0" i="0" dirty="0">
              <a:effectLst/>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GROUND FLOOR BEDROOM: </a:t>
            </a:r>
            <a:r>
              <a:rPr lang="en-GB" sz="1100" b="1" i="0" dirty="0">
                <a:solidFill>
                  <a:srgbClr val="999999"/>
                </a:solidFill>
                <a:effectLst/>
                <a:latin typeface="Helvetica" panose="020B0604020202020204" pitchFamily="34" charset="0"/>
                <a:cs typeface="Helvetica" panose="020B0604020202020204" pitchFamily="34" charset="0"/>
              </a:rPr>
              <a:t>3.3m x 2.97m (10'10" x 9'9")</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good size double bedroom with uPVC double glazed window; radiator; coved ceiling; television point.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STUDY/DRESSING ROOM:</a:t>
            </a:r>
            <a:r>
              <a:rPr lang="en-GB" sz="1100" b="0" i="0" dirty="0">
                <a:effectLst/>
                <a:latin typeface="Helvetica" panose="020B0604020202020204" pitchFamily="34" charset="0"/>
                <a:cs typeface="Helvetica" panose="020B0604020202020204" pitchFamily="34" charset="0"/>
              </a:rPr>
              <a:t> </a:t>
            </a:r>
            <a:r>
              <a:rPr lang="en-GB" sz="1100" b="1" i="0" dirty="0">
                <a:solidFill>
                  <a:srgbClr val="999999"/>
                </a:solidFill>
                <a:effectLst/>
                <a:latin typeface="Helvetica" panose="020B0604020202020204" pitchFamily="34" charset="0"/>
                <a:cs typeface="Helvetica" panose="020B0604020202020204" pitchFamily="34" charset="0"/>
              </a:rPr>
              <a:t>2.03m x 2.03m (6'8" x 6'8") maximum overall measurement.</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uPVC double glazed window; range of wardrobes with sliding doors (these can be included within the sale if required).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GROUND FLOOR SHOWER ROOM/WC: </a:t>
            </a:r>
            <a:r>
              <a:rPr lang="en-GB" sz="1100" b="1" i="0" dirty="0">
                <a:solidFill>
                  <a:srgbClr val="999999"/>
                </a:solidFill>
                <a:effectLst/>
                <a:latin typeface="Helvetica" panose="020B0604020202020204" pitchFamily="34" charset="0"/>
                <a:cs typeface="Helvetica" panose="020B0604020202020204" pitchFamily="34" charset="0"/>
              </a:rPr>
              <a:t>2.03m x 1.14m (6'8" x 3'9")</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Stylishly fitted with a modern suite comprising of a shower cubicle with shower unit; wash hand basin with chrome mixer tap and cabinet beneath; WC with dual push button flush; splashback walls; chrome heated towel rail; recess ceiling spotlighting; uPVC double glazed window with patterned glass.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FIRST FLOOR LANDING:</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Linen cupboard with slatted shelving.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BEDROOM TWO: </a:t>
            </a:r>
            <a:r>
              <a:rPr lang="en-GB" sz="1100" b="1" i="0" dirty="0">
                <a:solidFill>
                  <a:srgbClr val="999999"/>
                </a:solidFill>
                <a:effectLst/>
                <a:latin typeface="Helvetica" panose="020B0604020202020204" pitchFamily="34" charset="0"/>
                <a:cs typeface="Helvetica" panose="020B0604020202020204" pitchFamily="34" charset="0"/>
              </a:rPr>
              <a:t>3.94m x 2.97m (12'11" x 9'9")</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good size double bedroom with uPVC double glazed window to front aspect; part sloping ceiling; radiator; access to eaves storage space; radiator; television point. </a:t>
            </a:r>
          </a:p>
          <a:p>
            <a:pPr algn="l"/>
            <a:endParaRPr lang="en-GB" sz="1100" b="1" i="0" dirty="0">
              <a:effectLst/>
              <a:latin typeface="Helvetica" panose="020B0604020202020204" pitchFamily="34" charset="0"/>
              <a:cs typeface="Helvetica" panose="020B0604020202020204" pitchFamily="34" charset="0"/>
            </a:endParaRPr>
          </a:p>
          <a:p>
            <a:r>
              <a:rPr lang="en-GB" sz="1100" b="1" i="0" dirty="0">
                <a:effectLst/>
                <a:latin typeface="Helvetica" panose="020B0604020202020204" pitchFamily="34" charset="0"/>
                <a:cs typeface="Helvetica" panose="020B0604020202020204" pitchFamily="34" charset="0"/>
              </a:rPr>
              <a:t>BEDROOM THREE: </a:t>
            </a:r>
            <a:r>
              <a:rPr lang="en-GB" sz="1100" b="1" i="0" dirty="0">
                <a:solidFill>
                  <a:srgbClr val="999999"/>
                </a:solidFill>
                <a:effectLst/>
                <a:latin typeface="Helvetica" panose="020B0604020202020204" pitchFamily="34" charset="0"/>
                <a:cs typeface="Helvetica" panose="020B0604020202020204" pitchFamily="34" charset="0"/>
              </a:rPr>
              <a:t>3.02m</a:t>
            </a:r>
            <a:r>
              <a:rPr lang="en-GB" sz="1100" b="1" dirty="0">
                <a:solidFill>
                  <a:srgbClr val="999999"/>
                </a:solidFill>
                <a:latin typeface="Helvetica" panose="020B0604020202020204" pitchFamily="34" charset="0"/>
                <a:cs typeface="Helvetica" panose="020B0604020202020204" pitchFamily="34" charset="0"/>
              </a:rPr>
              <a:t>x 2.18m (9'11" x 7'2")</a:t>
            </a:r>
            <a:endParaRPr lang="en-GB" sz="1100" b="1" dirty="0">
              <a:latin typeface="Helvetica" panose="020B0604020202020204" pitchFamily="34" charset="0"/>
              <a:cs typeface="Helvetica" panose="020B0604020202020204" pitchFamily="34" charset="0"/>
            </a:endParaRPr>
          </a:p>
          <a:p>
            <a:pPr algn="l"/>
            <a:r>
              <a:rPr lang="en-GB" sz="1100" b="0" i="0" dirty="0">
                <a:solidFill>
                  <a:srgbClr val="999999"/>
                </a:solidFill>
                <a:effectLst/>
                <a:latin typeface="Helvetica" panose="020B0604020202020204" pitchFamily="34" charset="0"/>
                <a:cs typeface="Helvetica" panose="020B0604020202020204" pitchFamily="34" charset="0"/>
              </a:rPr>
              <a:t> </a:t>
            </a:r>
            <a:r>
              <a:rPr lang="en-GB" sz="1100" b="0" i="0" dirty="0">
                <a:effectLst/>
                <a:latin typeface="Helvetica" panose="020B0604020202020204" pitchFamily="34" charset="0"/>
                <a:cs typeface="Helvetica" panose="020B0604020202020204" pitchFamily="34" charset="0"/>
              </a:rPr>
              <a:t>uPVC double glazed window to rear aspect enjoying a pleasant open outlook; access to eaves storage space; radiator; part sloping ceiling; television point.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FIRST FLOOR BATHROOM/WC: </a:t>
            </a:r>
            <a:r>
              <a:rPr lang="en-GB" sz="1100" b="1" i="0" dirty="0">
                <a:solidFill>
                  <a:srgbClr val="999999"/>
                </a:solidFill>
                <a:effectLst/>
                <a:latin typeface="Helvetica" panose="020B0604020202020204" pitchFamily="34" charset="0"/>
                <a:cs typeface="Helvetica" panose="020B0604020202020204" pitchFamily="34" charset="0"/>
              </a:rPr>
              <a:t>2.39m x 1.65m (7'10" x 5'5")</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Comprising of a bath with shower unit over, splashback walls and shower splash screen; pedestal wash hand basin with tiled splashback; WC; chrome heated towel rail; recess ceiling spotlighting; skylight window; wood effect flooring; wall mounted mirror-fronted cabinet.</a:t>
            </a:r>
            <a:endParaRPr lang="en-US" sz="110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CF012943-808B-36EF-0D5E-73FD37F30CB7}"/>
              </a:ext>
            </a:extLst>
          </p:cNvPr>
          <p:cNvSpPr txBox="1"/>
          <p:nvPr/>
        </p:nvSpPr>
        <p:spPr>
          <a:xfrm>
            <a:off x="8100060" y="522605"/>
            <a:ext cx="6660197" cy="7127592"/>
          </a:xfrm>
          <a:prstGeom prst="rect">
            <a:avLst/>
          </a:prstGeom>
          <a:noFill/>
        </p:spPr>
        <p:txBody>
          <a:bodyPr wrap="square">
            <a:spAutoFit/>
          </a:bodyPr>
          <a:lstStyle/>
          <a:p>
            <a:pPr algn="l"/>
            <a:r>
              <a:rPr lang="en-GB" sz="1100" b="1" i="0" dirty="0">
                <a:effectLst/>
                <a:latin typeface="Helvetica" panose="020B0604020202020204" pitchFamily="34" charset="0"/>
                <a:cs typeface="Helvetica" panose="020B0604020202020204" pitchFamily="34" charset="0"/>
              </a:rPr>
              <a:t>OUTSIDE:</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There are attractively planned gardens to both the front and the rear of the property which are planned with ease of maintenance in mind. To the front there is a decorative stone garden area with shrubs; driveway providing ample off-road parking and leading to the GARAGE. A wooden side gate gives access through to the REAR GARDEN which is beautifully planned and landscaped comprising of an area laid to artificial lawn edged with slate stones; patio sun terrace and decked sun terrace both providing excellent spaces for al-fresco dining/entertaining. Outside cold water tap. Decked side pathway and gate gives access back round to the front of the front of the property. </a:t>
            </a:r>
          </a:p>
          <a:p>
            <a:pPr algn="l"/>
            <a:endParaRPr lang="en-GB"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GARAGE: </a:t>
            </a:r>
            <a:r>
              <a:rPr lang="en-GB" sz="1100" b="1" i="0" dirty="0">
                <a:solidFill>
                  <a:srgbClr val="999999"/>
                </a:solidFill>
                <a:effectLst/>
                <a:latin typeface="Helvetica" panose="020B0604020202020204" pitchFamily="34" charset="0"/>
                <a:cs typeface="Helvetica" panose="020B0604020202020204" pitchFamily="34" charset="0"/>
              </a:rPr>
              <a:t>5.18m x 2.39m (17'0" x 7'10") approximately.</a:t>
            </a:r>
            <a:endParaRPr lang="en-GB" sz="1100" b="1"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With electrically operated up and over door; power and light connected; double glazed window. </a:t>
            </a:r>
          </a:p>
          <a:p>
            <a:pPr algn="l"/>
            <a:endParaRPr lang="en-GB" sz="1100" dirty="0">
              <a:latin typeface="Helvetica" panose="020B0604020202020204" pitchFamily="34" charset="0"/>
              <a:cs typeface="Helvetica" panose="020B0604020202020204" pitchFamily="34" charset="0"/>
            </a:endParaRPr>
          </a:p>
          <a:p>
            <a:pPr algn="l"/>
            <a:r>
              <a:rPr lang="en-GB" sz="1100" b="1" dirty="0">
                <a:latin typeface="Helvetica" panose="020B0604020202020204"/>
                <a:cs typeface="Helvetica" panose="020B0604020202020204"/>
              </a:rPr>
              <a:t>Agents Note; </a:t>
            </a:r>
            <a:r>
              <a:rPr lang="en-GB" sz="1100" dirty="0">
                <a:latin typeface="Helvetica" panose="020B0604020202020204"/>
                <a:cs typeface="Helvetica" panose="020B0604020202020204"/>
              </a:rPr>
              <a:t>The windows, doors and wooden window shutters were installed in 2023 before the Energy Report was commissioned. The gas boiler has three years remaining of its warranty</a:t>
            </a:r>
            <a:endParaRPr lang="en-GB" sz="1100" b="0" i="0" dirty="0">
              <a:effectLst/>
              <a:latin typeface="Helvetica" panose="020B0604020202020204"/>
              <a:cs typeface="Helvetica" panose="020B0604020202020204"/>
            </a:endParaRPr>
          </a:p>
          <a:p>
            <a:pPr algn="l"/>
            <a:endParaRPr lang="en-GB" sz="1100" b="0" i="0" dirty="0">
              <a:effectLst/>
              <a:latin typeface="Helvetica" panose="020B0604020202020204" pitchFamily="34" charset="0"/>
              <a:cs typeface="Helvetica" panose="020B0604020202020204" pitchFamily="34" charset="0"/>
            </a:endParaRPr>
          </a:p>
          <a:p>
            <a:pPr algn="l"/>
            <a:r>
              <a:rPr lang="en-GB" sz="1000" b="1" i="0" dirty="0">
                <a:effectLst/>
                <a:latin typeface="Helvetica" panose="020B0604020202020204" pitchFamily="34" charset="0"/>
                <a:cs typeface="Helvetica" panose="020B0604020202020204" pitchFamily="34" charset="0"/>
              </a:rPr>
              <a:t>MORTGAGE ASSISTANCE:</a:t>
            </a:r>
            <a:endParaRPr lang="en-GB" sz="1000" b="0" i="0" dirty="0">
              <a:effectLst/>
              <a:latin typeface="Helvetica" panose="020B0604020202020204" pitchFamily="34" charset="0"/>
              <a:cs typeface="Helvetica" panose="020B0604020202020204" pitchFamily="34" charset="0"/>
            </a:endParaRPr>
          </a:p>
          <a:p>
            <a:pPr>
              <a:lnSpc>
                <a:spcPct val="107000"/>
              </a:lnSpc>
              <a:spcAft>
                <a:spcPts val="800"/>
              </a:spcAft>
            </a:pPr>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a:t>
            </a:r>
            <a:r>
              <a:rPr lang="en-GB" sz="1000" i="1" kern="100" dirty="0">
                <a:effectLst/>
                <a:latin typeface="Helvetica" panose="020B0604020202020204" pitchFamily="34" charset="0"/>
                <a:ea typeface="Aptos" panose="020B0004020202020204" pitchFamily="34" charset="0"/>
                <a:cs typeface="Helvetica" panose="020B0604020202020204" pitchFamily="34" charset="0"/>
              </a:rPr>
              <a:t>The Openwork Partnership</a:t>
            </a:r>
            <a:r>
              <a:rPr lang="en-GB" sz="1000" kern="100" dirty="0">
                <a:effectLst/>
                <a:latin typeface="Helvetica" panose="020B0604020202020204" pitchFamily="34" charset="0"/>
                <a:ea typeface="Aptos" panose="020B0004020202020204" pitchFamily="34" charset="0"/>
                <a:cs typeface="Helvetica" panose="020B0604020202020204" pitchFamily="34" charset="0"/>
              </a:rPr>
              <a:t>, a trading style of Openwork Ltd which is authorised and regulated by the Financial Conduct Authority (FCA).</a:t>
            </a:r>
            <a:r>
              <a:rPr lang="en-GB" sz="1000" b="1" kern="100" dirty="0">
                <a:effectLst/>
                <a:latin typeface="Helvetica" panose="020B0604020202020204" pitchFamily="34" charset="0"/>
                <a:ea typeface="Aptos" panose="020B0004020202020204" pitchFamily="34" charset="0"/>
                <a:cs typeface="Helvetica" panose="020B0604020202020204" pitchFamily="34" charset="0"/>
              </a:rPr>
              <a:t> </a:t>
            </a:r>
            <a:endParaRPr lang="en-GB" sz="1000" kern="100" dirty="0">
              <a:effectLst/>
              <a:latin typeface="Helvetica" panose="020B0604020202020204" pitchFamily="34" charset="0"/>
              <a:ea typeface="Aptos" panose="020B0004020202020204" pitchFamily="34" charset="0"/>
              <a:cs typeface="Helvetica" panose="020B0604020202020204" pitchFamily="34" charset="0"/>
            </a:endParaRPr>
          </a:p>
          <a:p>
            <a:pPr algn="l"/>
            <a:endParaRPr lang="en-GB" sz="1000" dirty="0">
              <a:latin typeface="Helvetica" panose="020B0604020202020204" pitchFamily="34" charset="0"/>
              <a:cs typeface="Helvetica" panose="020B0604020202020204" pitchFamily="34" charset="0"/>
            </a:endParaRPr>
          </a:p>
          <a:p>
            <a:pPr algn="l"/>
            <a:r>
              <a:rPr lang="en-GB" sz="1400" dirty="0">
                <a:latin typeface="Helvetica" panose="020B0604020202020204" pitchFamily="34" charset="0"/>
                <a:cs typeface="Helvetica" panose="020B0604020202020204" pitchFamily="34" charset="0"/>
              </a:rPr>
              <a:t>Floor Plan</a:t>
            </a:r>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b="0" i="0" dirty="0">
              <a:effectLst/>
              <a:latin typeface="Inter"/>
            </a:endParaRPr>
          </a:p>
        </p:txBody>
      </p:sp>
      <p:pic>
        <p:nvPicPr>
          <p:cNvPr id="7" name="Picture 6" descr="Diagram, engineering drawing">
            <a:extLst>
              <a:ext uri="{FF2B5EF4-FFF2-40B4-BE49-F238E27FC236}">
                <a16:creationId xmlns:a16="http://schemas.microsoft.com/office/drawing/2014/main" id="{DA009B1B-C7DA-F033-E088-2599A3F3F037}"/>
              </a:ext>
            </a:extLst>
          </p:cNvPr>
          <p:cNvPicPr>
            <a:picLocks noChangeAspect="1"/>
          </p:cNvPicPr>
          <p:nvPr/>
        </p:nvPicPr>
        <p:blipFill>
          <a:blip r:embed="rId2"/>
          <a:stretch>
            <a:fillRect/>
          </a:stretch>
        </p:blipFill>
        <p:spPr>
          <a:xfrm>
            <a:off x="8419148" y="4677167"/>
            <a:ext cx="5841999" cy="5329365"/>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1196</Words>
  <Application>Microsoft Office PowerPoint</Application>
  <PresentationFormat>Custom</PresentationFormat>
  <Paragraphs>81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16</cp:revision>
  <cp:lastPrinted>2024-09-20T16:04:26Z</cp:lastPrinted>
  <dcterms:created xsi:type="dcterms:W3CDTF">2023-03-19T13:39:10Z</dcterms:created>
  <dcterms:modified xsi:type="dcterms:W3CDTF">2024-10-29T11:15:30Z</dcterms:modified>
</cp:coreProperties>
</file>